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1" r:id="rId5"/>
    <p:sldId id="262" r:id="rId6"/>
    <p:sldId id="265" r:id="rId7"/>
    <p:sldId id="264" r:id="rId8"/>
    <p:sldId id="266" r:id="rId9"/>
    <p:sldId id="267" r:id="rId10"/>
    <p:sldId id="268" r:id="rId11"/>
    <p:sldId id="269" r:id="rId12"/>
    <p:sldId id="263" r:id="rId13"/>
    <p:sldId id="259" r:id="rId14"/>
    <p:sldId id="26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59"/>
    <p:restoredTop sz="96327"/>
  </p:normalViewPr>
  <p:slideViewPr>
    <p:cSldViewPr snapToGrid="0" snapToObjects="1">
      <p:cViewPr varScale="1">
        <p:scale>
          <a:sx n="124" d="100"/>
          <a:sy n="124" d="100"/>
        </p:scale>
        <p:origin x="200" y="4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6/5/22</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6/5/22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6/5/22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6/5/22</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6/5/22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6/5/22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6/5/22</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6/5/22</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6/5/22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6/5/22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6/5/22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6/5/22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6/5/22</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57DCC-0129-AADB-4E92-AF3183F41762}"/>
              </a:ext>
            </a:extLst>
          </p:cNvPr>
          <p:cNvSpPr>
            <a:spLocks noGrp="1"/>
          </p:cNvSpPr>
          <p:nvPr>
            <p:ph type="ctrTitle"/>
          </p:nvPr>
        </p:nvSpPr>
        <p:spPr/>
        <p:txBody>
          <a:bodyPr/>
          <a:lstStyle/>
          <a:p>
            <a:r>
              <a:rPr lang="en-US" dirty="0"/>
              <a:t>Galaxy NFT Marketplace</a:t>
            </a:r>
          </a:p>
        </p:txBody>
      </p:sp>
      <p:sp>
        <p:nvSpPr>
          <p:cNvPr id="3" name="Subtitle 2">
            <a:extLst>
              <a:ext uri="{FF2B5EF4-FFF2-40B4-BE49-F238E27FC236}">
                <a16:creationId xmlns:a16="http://schemas.microsoft.com/office/drawing/2014/main" id="{F3E3E063-7FA9-4F3D-86C0-DF5225917CE5}"/>
              </a:ext>
            </a:extLst>
          </p:cNvPr>
          <p:cNvSpPr>
            <a:spLocks noGrp="1"/>
          </p:cNvSpPr>
          <p:nvPr>
            <p:ph type="subTitle" idx="1"/>
          </p:nvPr>
        </p:nvSpPr>
        <p:spPr/>
        <p:txBody>
          <a:bodyPr>
            <a:normAutofit fontScale="92500" lnSpcReduction="10000"/>
          </a:bodyPr>
          <a:lstStyle/>
          <a:p>
            <a:endParaRPr lang="en-US" dirty="0"/>
          </a:p>
          <a:p>
            <a:r>
              <a:rPr lang="en-US" dirty="0"/>
              <a:t>Ashton </a:t>
            </a:r>
            <a:r>
              <a:rPr lang="en-US" dirty="0" err="1"/>
              <a:t>Nikzad</a:t>
            </a:r>
            <a:r>
              <a:rPr lang="en-US" dirty="0"/>
              <a:t>, </a:t>
            </a:r>
            <a:r>
              <a:rPr lang="en-US" dirty="0" err="1"/>
              <a:t>Kazuki</a:t>
            </a:r>
            <a:r>
              <a:rPr lang="en-US" dirty="0"/>
              <a:t> </a:t>
            </a:r>
            <a:r>
              <a:rPr lang="en-US" dirty="0" err="1"/>
              <a:t>Takehashi</a:t>
            </a:r>
            <a:r>
              <a:rPr lang="en-US" dirty="0"/>
              <a:t>, &amp; Patrick Thornquist</a:t>
            </a:r>
          </a:p>
          <a:p>
            <a:endParaRPr lang="en-US" dirty="0"/>
          </a:p>
        </p:txBody>
      </p:sp>
    </p:spTree>
    <p:extLst>
      <p:ext uri="{BB962C8B-B14F-4D97-AF65-F5344CB8AC3E}">
        <p14:creationId xmlns:p14="http://schemas.microsoft.com/office/powerpoint/2010/main" val="11243177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B2149-99EC-4EAC-7BD7-3FA53ECF2119}"/>
              </a:ext>
            </a:extLst>
          </p:cNvPr>
          <p:cNvSpPr>
            <a:spLocks noGrp="1"/>
          </p:cNvSpPr>
          <p:nvPr>
            <p:ph type="title"/>
          </p:nvPr>
        </p:nvSpPr>
        <p:spPr/>
        <p:txBody>
          <a:bodyPr/>
          <a:lstStyle/>
          <a:p>
            <a:r>
              <a:rPr lang="en-US" dirty="0"/>
              <a:t>Buy An NFT</a:t>
            </a:r>
          </a:p>
        </p:txBody>
      </p:sp>
      <p:pic>
        <p:nvPicPr>
          <p:cNvPr id="5" name="Content Placeholder 4" descr="A screenshot of a computer&#10;&#10;Description automatically generated with medium confidence">
            <a:extLst>
              <a:ext uri="{FF2B5EF4-FFF2-40B4-BE49-F238E27FC236}">
                <a16:creationId xmlns:a16="http://schemas.microsoft.com/office/drawing/2014/main" id="{EAF9CE65-4A02-2D99-589D-7A0122E1D23D}"/>
              </a:ext>
            </a:extLst>
          </p:cNvPr>
          <p:cNvPicPr>
            <a:picLocks noGrp="1" noChangeAspect="1"/>
          </p:cNvPicPr>
          <p:nvPr>
            <p:ph idx="1"/>
          </p:nvPr>
        </p:nvPicPr>
        <p:blipFill>
          <a:blip r:embed="rId2"/>
          <a:stretch>
            <a:fillRect/>
          </a:stretch>
        </p:blipFill>
        <p:spPr>
          <a:xfrm>
            <a:off x="2518833" y="2193925"/>
            <a:ext cx="7154334" cy="4024313"/>
          </a:xfrm>
        </p:spPr>
      </p:pic>
    </p:spTree>
    <p:extLst>
      <p:ext uri="{BB962C8B-B14F-4D97-AF65-F5344CB8AC3E}">
        <p14:creationId xmlns:p14="http://schemas.microsoft.com/office/powerpoint/2010/main" val="35890638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4112A-52E9-8E4B-20E4-B887CFE0548E}"/>
              </a:ext>
            </a:extLst>
          </p:cNvPr>
          <p:cNvSpPr>
            <a:spLocks noGrp="1"/>
          </p:cNvSpPr>
          <p:nvPr>
            <p:ph type="title"/>
          </p:nvPr>
        </p:nvSpPr>
        <p:spPr/>
        <p:txBody>
          <a:bodyPr/>
          <a:lstStyle/>
          <a:p>
            <a:r>
              <a:rPr lang="en-US" dirty="0"/>
              <a:t>Your NFT Collection</a:t>
            </a:r>
          </a:p>
        </p:txBody>
      </p:sp>
      <p:pic>
        <p:nvPicPr>
          <p:cNvPr id="5" name="Content Placeholder 4" descr="Graphical user interface, application&#10;&#10;Description automatically generated">
            <a:extLst>
              <a:ext uri="{FF2B5EF4-FFF2-40B4-BE49-F238E27FC236}">
                <a16:creationId xmlns:a16="http://schemas.microsoft.com/office/drawing/2014/main" id="{C4FF7DFC-A1F0-16BA-2E31-528692B65563}"/>
              </a:ext>
            </a:extLst>
          </p:cNvPr>
          <p:cNvPicPr>
            <a:picLocks noGrp="1" noChangeAspect="1"/>
          </p:cNvPicPr>
          <p:nvPr>
            <p:ph idx="1"/>
          </p:nvPr>
        </p:nvPicPr>
        <p:blipFill>
          <a:blip r:embed="rId2"/>
          <a:stretch>
            <a:fillRect/>
          </a:stretch>
        </p:blipFill>
        <p:spPr>
          <a:xfrm>
            <a:off x="2518833" y="2193925"/>
            <a:ext cx="7154334" cy="4024313"/>
          </a:xfrm>
        </p:spPr>
      </p:pic>
    </p:spTree>
    <p:extLst>
      <p:ext uri="{BB962C8B-B14F-4D97-AF65-F5344CB8AC3E}">
        <p14:creationId xmlns:p14="http://schemas.microsoft.com/office/powerpoint/2010/main" val="3242737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52687CE-E395-5736-E864-547C3F443A48}"/>
              </a:ext>
            </a:extLst>
          </p:cNvPr>
          <p:cNvSpPr>
            <a:spLocks noGrp="1"/>
          </p:cNvSpPr>
          <p:nvPr>
            <p:ph type="title"/>
          </p:nvPr>
        </p:nvSpPr>
        <p:spPr/>
        <p:txBody>
          <a:bodyPr/>
          <a:lstStyle/>
          <a:p>
            <a:r>
              <a:rPr lang="en-US" dirty="0"/>
              <a:t>Demonstration!</a:t>
            </a:r>
          </a:p>
        </p:txBody>
      </p:sp>
    </p:spTree>
    <p:extLst>
      <p:ext uri="{BB962C8B-B14F-4D97-AF65-F5344CB8AC3E}">
        <p14:creationId xmlns:p14="http://schemas.microsoft.com/office/powerpoint/2010/main" val="10762863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CF242-BDD2-6C89-C735-95B75D5D5FE8}"/>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1F6D81D8-91D4-2F62-EBF8-DEB3B529504F}"/>
              </a:ext>
            </a:extLst>
          </p:cNvPr>
          <p:cNvSpPr>
            <a:spLocks noGrp="1"/>
          </p:cNvSpPr>
          <p:nvPr>
            <p:ph idx="1"/>
          </p:nvPr>
        </p:nvSpPr>
        <p:spPr/>
        <p:txBody>
          <a:bodyPr/>
          <a:lstStyle/>
          <a:p>
            <a:r>
              <a:rPr lang="en-US" sz="2800" dirty="0"/>
              <a:t>We truly enjoyed this project! It was fun to work through problems and also change the plan when needed to ensure we could reach our goal of having a working product.</a:t>
            </a:r>
          </a:p>
          <a:p>
            <a:pPr marL="0" indent="0">
              <a:buNone/>
            </a:pPr>
            <a:endParaRPr lang="en-US" dirty="0"/>
          </a:p>
        </p:txBody>
      </p:sp>
    </p:spTree>
    <p:extLst>
      <p:ext uri="{BB962C8B-B14F-4D97-AF65-F5344CB8AC3E}">
        <p14:creationId xmlns:p14="http://schemas.microsoft.com/office/powerpoint/2010/main" val="13920306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B57E0-3B7E-5359-CC04-E9277EBE6EC2}"/>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D46FDE85-0080-FD39-7522-7D69CB6E44DF}"/>
              </a:ext>
            </a:extLst>
          </p:cNvPr>
          <p:cNvSpPr>
            <a:spLocks noGrp="1"/>
          </p:cNvSpPr>
          <p:nvPr>
            <p:ph idx="1"/>
          </p:nvPr>
        </p:nvSpPr>
        <p:spPr/>
        <p:txBody>
          <a:bodyPr>
            <a:normAutofit/>
          </a:bodyPr>
          <a:lstStyle/>
          <a:p>
            <a:r>
              <a:rPr lang="en-US" sz="2800" dirty="0"/>
              <a:t>In the future, we would like to continue to provide more options for information and metadata on the NFTs in our marketplace. </a:t>
            </a:r>
          </a:p>
          <a:p>
            <a:r>
              <a:rPr lang="en-US" sz="2800" dirty="0"/>
              <a:t>Figuring out how to successfully launch and integrate our own ERC20 token, Galaxy Coin, is also a future goal.</a:t>
            </a:r>
          </a:p>
          <a:p>
            <a:r>
              <a:rPr lang="en-US" sz="2800" dirty="0"/>
              <a:t>The final plan is to launch this app using React and Node.js, while also enabling Web3 wallet functionality with </a:t>
            </a:r>
            <a:r>
              <a:rPr lang="en-US" sz="2800" dirty="0" err="1"/>
              <a:t>MetaMask</a:t>
            </a:r>
            <a:r>
              <a:rPr lang="en-US" sz="2800" dirty="0"/>
              <a:t>. We would first use a </a:t>
            </a:r>
            <a:r>
              <a:rPr lang="en-US" sz="2800" dirty="0" err="1"/>
              <a:t>testnet</a:t>
            </a:r>
            <a:r>
              <a:rPr lang="en-US" sz="2800" dirty="0"/>
              <a:t> such as </a:t>
            </a:r>
            <a:r>
              <a:rPr lang="en-US" sz="2800" dirty="0" err="1"/>
              <a:t>Rinkeby</a:t>
            </a:r>
            <a:r>
              <a:rPr lang="en-US" sz="2800" dirty="0"/>
              <a:t>, then head onto the </a:t>
            </a:r>
            <a:r>
              <a:rPr lang="en-US" sz="2800" dirty="0" err="1"/>
              <a:t>mainnet</a:t>
            </a:r>
            <a:r>
              <a:rPr lang="en-US" sz="2800" dirty="0"/>
              <a:t>.</a:t>
            </a:r>
          </a:p>
        </p:txBody>
      </p:sp>
    </p:spTree>
    <p:extLst>
      <p:ext uri="{BB962C8B-B14F-4D97-AF65-F5344CB8AC3E}">
        <p14:creationId xmlns:p14="http://schemas.microsoft.com/office/powerpoint/2010/main" val="40126607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73EFF-303B-A6A8-FB50-DEC364D4D02C}"/>
              </a:ext>
            </a:extLst>
          </p:cNvPr>
          <p:cNvSpPr>
            <a:spLocks noGrp="1"/>
          </p:cNvSpPr>
          <p:nvPr>
            <p:ph type="title"/>
          </p:nvPr>
        </p:nvSpPr>
        <p:spPr/>
        <p:txBody>
          <a:bodyPr/>
          <a:lstStyle/>
          <a:p>
            <a:r>
              <a:rPr lang="en-US" dirty="0"/>
              <a:t>Executive Summary</a:t>
            </a:r>
          </a:p>
        </p:txBody>
      </p:sp>
      <p:sp>
        <p:nvSpPr>
          <p:cNvPr id="3" name="Content Placeholder 2">
            <a:extLst>
              <a:ext uri="{FF2B5EF4-FFF2-40B4-BE49-F238E27FC236}">
                <a16:creationId xmlns:a16="http://schemas.microsoft.com/office/drawing/2014/main" id="{23AAA9E4-DCC5-7D48-DD45-ABBFE073F59D}"/>
              </a:ext>
            </a:extLst>
          </p:cNvPr>
          <p:cNvSpPr>
            <a:spLocks noGrp="1"/>
          </p:cNvSpPr>
          <p:nvPr>
            <p:ph idx="1"/>
          </p:nvPr>
        </p:nvSpPr>
        <p:spPr/>
        <p:txBody>
          <a:bodyPr>
            <a:normAutofit/>
          </a:bodyPr>
          <a:lstStyle/>
          <a:p>
            <a:r>
              <a:rPr lang="en-US" sz="2800" dirty="0"/>
              <a:t>Galaxy NFT Marketplace aims to make the entire NFT process simple and fun! </a:t>
            </a:r>
          </a:p>
          <a:p>
            <a:r>
              <a:rPr lang="en-US" sz="2800" dirty="0"/>
              <a:t>From the beginning minting process, to listing and selling your NFT, to exploring the marketplace and buying other popular NFTs, Galaxy NFT Marketplace is your one-stop shop!</a:t>
            </a:r>
          </a:p>
        </p:txBody>
      </p:sp>
    </p:spTree>
    <p:extLst>
      <p:ext uri="{BB962C8B-B14F-4D97-AF65-F5344CB8AC3E}">
        <p14:creationId xmlns:p14="http://schemas.microsoft.com/office/powerpoint/2010/main" val="23667945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B8B62-DE1C-74BF-1EDC-6BDA0AAA9A4C}"/>
              </a:ext>
            </a:extLst>
          </p:cNvPr>
          <p:cNvSpPr>
            <a:spLocks noGrp="1"/>
          </p:cNvSpPr>
          <p:nvPr>
            <p:ph type="title"/>
          </p:nvPr>
        </p:nvSpPr>
        <p:spPr/>
        <p:txBody>
          <a:bodyPr/>
          <a:lstStyle/>
          <a:p>
            <a:r>
              <a:rPr lang="en-US" dirty="0"/>
              <a:t>Approach</a:t>
            </a:r>
          </a:p>
        </p:txBody>
      </p:sp>
      <p:sp>
        <p:nvSpPr>
          <p:cNvPr id="3" name="Content Placeholder 2">
            <a:extLst>
              <a:ext uri="{FF2B5EF4-FFF2-40B4-BE49-F238E27FC236}">
                <a16:creationId xmlns:a16="http://schemas.microsoft.com/office/drawing/2014/main" id="{124213EF-55BC-B232-B954-7C2D2A44FB4A}"/>
              </a:ext>
            </a:extLst>
          </p:cNvPr>
          <p:cNvSpPr>
            <a:spLocks noGrp="1"/>
          </p:cNvSpPr>
          <p:nvPr>
            <p:ph idx="1"/>
          </p:nvPr>
        </p:nvSpPr>
        <p:spPr/>
        <p:txBody>
          <a:bodyPr/>
          <a:lstStyle/>
          <a:p>
            <a:r>
              <a:rPr lang="en-US" sz="2800" dirty="0"/>
              <a:t>Learning from the first two group projects, we knew there would be bumps in the road. Going in with this mindset helped us to better prepare for the unexpected, and also to keep our goals within reach. </a:t>
            </a:r>
          </a:p>
          <a:p>
            <a:r>
              <a:rPr lang="en-US" sz="2800" dirty="0"/>
              <a:t>We began by making an outline of our project, writing the main Solidity code and functions, and then slowly adding page by page in </a:t>
            </a:r>
            <a:r>
              <a:rPr lang="en-US" sz="2800" dirty="0" err="1"/>
              <a:t>Streamlit</a:t>
            </a:r>
            <a:r>
              <a:rPr lang="en-US" sz="2800" dirty="0"/>
              <a:t>. There was constant troubleshooting, but we got through it! </a:t>
            </a:r>
          </a:p>
          <a:p>
            <a:endParaRPr lang="en-US" dirty="0"/>
          </a:p>
        </p:txBody>
      </p:sp>
    </p:spTree>
    <p:extLst>
      <p:ext uri="{BB962C8B-B14F-4D97-AF65-F5344CB8AC3E}">
        <p14:creationId xmlns:p14="http://schemas.microsoft.com/office/powerpoint/2010/main" val="30605741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36758E9-6AA6-A3F5-98D6-0D161252AB57}"/>
              </a:ext>
            </a:extLst>
          </p:cNvPr>
          <p:cNvSpPr>
            <a:spLocks noGrp="1"/>
          </p:cNvSpPr>
          <p:nvPr>
            <p:ph type="title"/>
          </p:nvPr>
        </p:nvSpPr>
        <p:spPr/>
        <p:txBody>
          <a:bodyPr/>
          <a:lstStyle/>
          <a:p>
            <a:r>
              <a:rPr lang="en-US" dirty="0"/>
              <a:t>Initial ERC20 plans</a:t>
            </a:r>
          </a:p>
        </p:txBody>
      </p:sp>
      <p:pic>
        <p:nvPicPr>
          <p:cNvPr id="10" name="Content Placeholder 9" descr="Text&#10;&#10;Description automatically generated">
            <a:extLst>
              <a:ext uri="{FF2B5EF4-FFF2-40B4-BE49-F238E27FC236}">
                <a16:creationId xmlns:a16="http://schemas.microsoft.com/office/drawing/2014/main" id="{C73015B9-7910-EB70-E6FB-8763405622F6}"/>
              </a:ext>
            </a:extLst>
          </p:cNvPr>
          <p:cNvPicPr>
            <a:picLocks noGrp="1" noChangeAspect="1"/>
          </p:cNvPicPr>
          <p:nvPr>
            <p:ph idx="1"/>
          </p:nvPr>
        </p:nvPicPr>
        <p:blipFill>
          <a:blip r:embed="rId2"/>
          <a:stretch>
            <a:fillRect/>
          </a:stretch>
        </p:blipFill>
        <p:spPr>
          <a:xfrm>
            <a:off x="5503838" y="746125"/>
            <a:ext cx="5494387" cy="5472113"/>
          </a:xfrm>
        </p:spPr>
      </p:pic>
      <p:sp>
        <p:nvSpPr>
          <p:cNvPr id="8" name="Text Placeholder 7">
            <a:extLst>
              <a:ext uri="{FF2B5EF4-FFF2-40B4-BE49-F238E27FC236}">
                <a16:creationId xmlns:a16="http://schemas.microsoft.com/office/drawing/2014/main" id="{90372F2E-B6A0-E7FF-1A20-6CC110BA3353}"/>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Our hopes of creating our own ERC20 Galaxy Coin token were short lived. </a:t>
            </a:r>
          </a:p>
          <a:p>
            <a:pPr marL="285750" indent="-285750">
              <a:buFont typeface="Arial" panose="020B0604020202020204" pitchFamily="34" charset="0"/>
              <a:buChar char="•"/>
            </a:pPr>
            <a:r>
              <a:rPr lang="en-US" dirty="0"/>
              <a:t>We discovered that the version of </a:t>
            </a:r>
            <a:r>
              <a:rPr lang="en-US" dirty="0" err="1"/>
              <a:t>OpenZeppelin</a:t>
            </a:r>
            <a:r>
              <a:rPr lang="en-US" dirty="0"/>
              <a:t> with </a:t>
            </a:r>
            <a:r>
              <a:rPr lang="en-US" dirty="0" err="1"/>
              <a:t>crowdsale</a:t>
            </a:r>
            <a:r>
              <a:rPr lang="en-US" dirty="0"/>
              <a:t> did not work with the version of ERC721 that we were using. </a:t>
            </a:r>
          </a:p>
          <a:p>
            <a:pPr marL="285750" indent="-285750">
              <a:buFont typeface="Arial" panose="020B0604020202020204" pitchFamily="34" charset="0"/>
              <a:buChar char="•"/>
            </a:pPr>
            <a:r>
              <a:rPr lang="en-US" dirty="0"/>
              <a:t>Unable to easily buy/use an ERC20 token with the rest of our project, we quickly abandoned the idea and settled on using ETH. </a:t>
            </a:r>
          </a:p>
          <a:p>
            <a:endParaRPr lang="en-US" dirty="0"/>
          </a:p>
        </p:txBody>
      </p:sp>
    </p:spTree>
    <p:extLst>
      <p:ext uri="{BB962C8B-B14F-4D97-AF65-F5344CB8AC3E}">
        <p14:creationId xmlns:p14="http://schemas.microsoft.com/office/powerpoint/2010/main" val="3557388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36C68-2B19-0BD1-DD91-8349FD3C5634}"/>
              </a:ext>
            </a:extLst>
          </p:cNvPr>
          <p:cNvSpPr>
            <a:spLocks noGrp="1"/>
          </p:cNvSpPr>
          <p:nvPr>
            <p:ph type="title"/>
          </p:nvPr>
        </p:nvSpPr>
        <p:spPr/>
        <p:txBody>
          <a:bodyPr/>
          <a:lstStyle/>
          <a:p>
            <a:r>
              <a:rPr lang="en-US" dirty="0"/>
              <a:t>Testing</a:t>
            </a:r>
          </a:p>
        </p:txBody>
      </p:sp>
      <p:pic>
        <p:nvPicPr>
          <p:cNvPr id="6" name="Content Placeholder 5" descr="Text&#10;&#10;Description automatically generated">
            <a:extLst>
              <a:ext uri="{FF2B5EF4-FFF2-40B4-BE49-F238E27FC236}">
                <a16:creationId xmlns:a16="http://schemas.microsoft.com/office/drawing/2014/main" id="{E9AB0566-5075-A1B1-EA12-49218BD3DC38}"/>
              </a:ext>
            </a:extLst>
          </p:cNvPr>
          <p:cNvPicPr>
            <a:picLocks noGrp="1" noChangeAspect="1"/>
          </p:cNvPicPr>
          <p:nvPr>
            <p:ph idx="1"/>
          </p:nvPr>
        </p:nvPicPr>
        <p:blipFill>
          <a:blip r:embed="rId2"/>
          <a:stretch>
            <a:fillRect/>
          </a:stretch>
        </p:blipFill>
        <p:spPr>
          <a:xfrm>
            <a:off x="4995863" y="1107590"/>
            <a:ext cx="6510337" cy="4749182"/>
          </a:xfrm>
        </p:spPr>
      </p:pic>
      <p:sp>
        <p:nvSpPr>
          <p:cNvPr id="4" name="Text Placeholder 3">
            <a:extLst>
              <a:ext uri="{FF2B5EF4-FFF2-40B4-BE49-F238E27FC236}">
                <a16:creationId xmlns:a16="http://schemas.microsoft.com/office/drawing/2014/main" id="{C81741FB-07D5-868B-78BA-9150FFEF1C7C}"/>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We constantly stopped and re-ran </a:t>
            </a:r>
            <a:r>
              <a:rPr lang="en-US" dirty="0" err="1"/>
              <a:t>Streamlit</a:t>
            </a:r>
            <a:r>
              <a:rPr lang="en-US" dirty="0"/>
              <a:t> as we tested functionality.</a:t>
            </a:r>
          </a:p>
          <a:p>
            <a:pPr marL="285750" indent="-285750">
              <a:buFont typeface="Arial" panose="020B0604020202020204" pitchFamily="34" charset="0"/>
              <a:buChar char="•"/>
            </a:pPr>
            <a:r>
              <a:rPr lang="en-US" dirty="0"/>
              <a:t>To confirm that the Solidity code/contracts were working properly, we also used the Remix Deploy tab to test out calls and transacts.</a:t>
            </a:r>
          </a:p>
        </p:txBody>
      </p:sp>
    </p:spTree>
    <p:extLst>
      <p:ext uri="{BB962C8B-B14F-4D97-AF65-F5344CB8AC3E}">
        <p14:creationId xmlns:p14="http://schemas.microsoft.com/office/powerpoint/2010/main" val="18193941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691BB-640B-1077-F5D8-674E329D663C}"/>
              </a:ext>
            </a:extLst>
          </p:cNvPr>
          <p:cNvSpPr>
            <a:spLocks noGrp="1"/>
          </p:cNvSpPr>
          <p:nvPr>
            <p:ph type="title"/>
          </p:nvPr>
        </p:nvSpPr>
        <p:spPr/>
        <p:txBody>
          <a:bodyPr/>
          <a:lstStyle/>
          <a:p>
            <a:r>
              <a:rPr lang="en-US" dirty="0"/>
              <a:t>Testing (cont.)</a:t>
            </a:r>
          </a:p>
        </p:txBody>
      </p:sp>
      <p:sp>
        <p:nvSpPr>
          <p:cNvPr id="4" name="Text Placeholder 3">
            <a:extLst>
              <a:ext uri="{FF2B5EF4-FFF2-40B4-BE49-F238E27FC236}">
                <a16:creationId xmlns:a16="http://schemas.microsoft.com/office/drawing/2014/main" id="{3DA3A442-2EB4-3EBD-E720-2C368DDD4753}"/>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To test on a simulated blockchain, we used Ganache. </a:t>
            </a:r>
          </a:p>
          <a:p>
            <a:pPr marL="285750" indent="-285750">
              <a:buFont typeface="Arial" panose="020B0604020202020204" pitchFamily="34" charset="0"/>
              <a:buChar char="•"/>
            </a:pPr>
            <a:r>
              <a:rPr lang="en-US" dirty="0"/>
              <a:t>We connected Remix to Ganache through </a:t>
            </a:r>
            <a:r>
              <a:rPr lang="en-US" dirty="0" err="1"/>
              <a:t>MetaMask</a:t>
            </a:r>
            <a:r>
              <a:rPr lang="en-US" dirty="0"/>
              <a:t> with Injected Web3.</a:t>
            </a:r>
          </a:p>
        </p:txBody>
      </p:sp>
      <p:pic>
        <p:nvPicPr>
          <p:cNvPr id="10" name="Content Placeholder 9">
            <a:extLst>
              <a:ext uri="{FF2B5EF4-FFF2-40B4-BE49-F238E27FC236}">
                <a16:creationId xmlns:a16="http://schemas.microsoft.com/office/drawing/2014/main" id="{463B8379-B830-46B4-3CBC-F547DB013D35}"/>
              </a:ext>
            </a:extLst>
          </p:cNvPr>
          <p:cNvPicPr>
            <a:picLocks noGrp="1" noChangeAspect="1"/>
          </p:cNvPicPr>
          <p:nvPr>
            <p:ph idx="1"/>
          </p:nvPr>
        </p:nvPicPr>
        <p:blipFill>
          <a:blip r:embed="rId2"/>
          <a:stretch>
            <a:fillRect/>
          </a:stretch>
        </p:blipFill>
        <p:spPr>
          <a:xfrm>
            <a:off x="4995863" y="1368044"/>
            <a:ext cx="6510337" cy="4228274"/>
          </a:xfrm>
        </p:spPr>
      </p:pic>
    </p:spTree>
    <p:extLst>
      <p:ext uri="{BB962C8B-B14F-4D97-AF65-F5344CB8AC3E}">
        <p14:creationId xmlns:p14="http://schemas.microsoft.com/office/powerpoint/2010/main" val="33722701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DE7444D-AE73-1459-FCDD-42F889DFD058}"/>
              </a:ext>
            </a:extLst>
          </p:cNvPr>
          <p:cNvSpPr>
            <a:spLocks noGrp="1"/>
          </p:cNvSpPr>
          <p:nvPr>
            <p:ph type="title"/>
          </p:nvPr>
        </p:nvSpPr>
        <p:spPr/>
        <p:txBody>
          <a:bodyPr/>
          <a:lstStyle/>
          <a:p>
            <a:r>
              <a:rPr lang="en-US" dirty="0"/>
              <a:t>Home Page</a:t>
            </a:r>
          </a:p>
        </p:txBody>
      </p:sp>
      <p:pic>
        <p:nvPicPr>
          <p:cNvPr id="12" name="Content Placeholder 11" descr="Graphical user interface, application&#10;&#10;Description automatically generated">
            <a:extLst>
              <a:ext uri="{FF2B5EF4-FFF2-40B4-BE49-F238E27FC236}">
                <a16:creationId xmlns:a16="http://schemas.microsoft.com/office/drawing/2014/main" id="{464041F7-7987-DF0F-1299-DCB4652EA4E6}"/>
              </a:ext>
            </a:extLst>
          </p:cNvPr>
          <p:cNvPicPr>
            <a:picLocks noGrp="1" noChangeAspect="1"/>
          </p:cNvPicPr>
          <p:nvPr>
            <p:ph idx="1"/>
          </p:nvPr>
        </p:nvPicPr>
        <p:blipFill>
          <a:blip r:embed="rId2"/>
          <a:stretch>
            <a:fillRect/>
          </a:stretch>
        </p:blipFill>
        <p:spPr>
          <a:xfrm>
            <a:off x="2518833" y="2193925"/>
            <a:ext cx="7154334" cy="4024313"/>
          </a:xfrm>
        </p:spPr>
      </p:pic>
    </p:spTree>
    <p:extLst>
      <p:ext uri="{BB962C8B-B14F-4D97-AF65-F5344CB8AC3E}">
        <p14:creationId xmlns:p14="http://schemas.microsoft.com/office/powerpoint/2010/main" val="19838754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D3B54-ADA4-467E-9E7A-C96D7C6DEAFD}"/>
              </a:ext>
            </a:extLst>
          </p:cNvPr>
          <p:cNvSpPr>
            <a:spLocks noGrp="1"/>
          </p:cNvSpPr>
          <p:nvPr>
            <p:ph type="title"/>
          </p:nvPr>
        </p:nvSpPr>
        <p:spPr/>
        <p:txBody>
          <a:bodyPr/>
          <a:lstStyle/>
          <a:p>
            <a:r>
              <a:rPr lang="en-US" dirty="0"/>
              <a:t>Register Your NFT</a:t>
            </a:r>
          </a:p>
        </p:txBody>
      </p:sp>
      <p:pic>
        <p:nvPicPr>
          <p:cNvPr id="5" name="Content Placeholder 4" descr="A screenshot of a computer&#10;&#10;Description automatically generated">
            <a:extLst>
              <a:ext uri="{FF2B5EF4-FFF2-40B4-BE49-F238E27FC236}">
                <a16:creationId xmlns:a16="http://schemas.microsoft.com/office/drawing/2014/main" id="{9501C327-52F5-470A-C5C7-20864160113B}"/>
              </a:ext>
            </a:extLst>
          </p:cNvPr>
          <p:cNvPicPr>
            <a:picLocks noGrp="1" noChangeAspect="1"/>
          </p:cNvPicPr>
          <p:nvPr>
            <p:ph idx="1"/>
          </p:nvPr>
        </p:nvPicPr>
        <p:blipFill>
          <a:blip r:embed="rId2"/>
          <a:stretch>
            <a:fillRect/>
          </a:stretch>
        </p:blipFill>
        <p:spPr>
          <a:xfrm>
            <a:off x="2518833" y="2193925"/>
            <a:ext cx="7154334" cy="4024313"/>
          </a:xfrm>
        </p:spPr>
      </p:pic>
    </p:spTree>
    <p:extLst>
      <p:ext uri="{BB962C8B-B14F-4D97-AF65-F5344CB8AC3E}">
        <p14:creationId xmlns:p14="http://schemas.microsoft.com/office/powerpoint/2010/main" val="24010117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BE90B-A3C3-034E-6C1D-59A88E59A299}"/>
              </a:ext>
            </a:extLst>
          </p:cNvPr>
          <p:cNvSpPr>
            <a:spLocks noGrp="1"/>
          </p:cNvSpPr>
          <p:nvPr>
            <p:ph type="title"/>
          </p:nvPr>
        </p:nvSpPr>
        <p:spPr/>
        <p:txBody>
          <a:bodyPr/>
          <a:lstStyle/>
          <a:p>
            <a:r>
              <a:rPr lang="en-US" dirty="0"/>
              <a:t>Sell Your NFT</a:t>
            </a:r>
          </a:p>
        </p:txBody>
      </p:sp>
      <p:pic>
        <p:nvPicPr>
          <p:cNvPr id="5" name="Content Placeholder 4" descr="Graphical user interface, application, Teams&#10;&#10;Description automatically generated">
            <a:extLst>
              <a:ext uri="{FF2B5EF4-FFF2-40B4-BE49-F238E27FC236}">
                <a16:creationId xmlns:a16="http://schemas.microsoft.com/office/drawing/2014/main" id="{9859C645-37B4-C27D-2C24-E8F790E3FE01}"/>
              </a:ext>
            </a:extLst>
          </p:cNvPr>
          <p:cNvPicPr>
            <a:picLocks noGrp="1" noChangeAspect="1"/>
          </p:cNvPicPr>
          <p:nvPr>
            <p:ph idx="1"/>
          </p:nvPr>
        </p:nvPicPr>
        <p:blipFill>
          <a:blip r:embed="rId2"/>
          <a:stretch>
            <a:fillRect/>
          </a:stretch>
        </p:blipFill>
        <p:spPr>
          <a:xfrm>
            <a:off x="2518833" y="2193925"/>
            <a:ext cx="7154334" cy="4024313"/>
          </a:xfrm>
        </p:spPr>
      </p:pic>
    </p:spTree>
    <p:extLst>
      <p:ext uri="{BB962C8B-B14F-4D97-AF65-F5344CB8AC3E}">
        <p14:creationId xmlns:p14="http://schemas.microsoft.com/office/powerpoint/2010/main" val="4197609659"/>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Vapor Trail</Template>
  <TotalTime>806</TotalTime>
  <Words>408</Words>
  <Application>Microsoft Macintosh PowerPoint</Application>
  <PresentationFormat>Widescreen</PresentationFormat>
  <Paragraphs>31</Paragraphs>
  <Slides>14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Century Gothic</vt:lpstr>
      <vt:lpstr>Vapor Trail</vt:lpstr>
      <vt:lpstr>Galaxy NFT Marketplace</vt:lpstr>
      <vt:lpstr>Executive Summary</vt:lpstr>
      <vt:lpstr>Approach</vt:lpstr>
      <vt:lpstr>Initial ERC20 plans</vt:lpstr>
      <vt:lpstr>Testing</vt:lpstr>
      <vt:lpstr>Testing (cont.)</vt:lpstr>
      <vt:lpstr>Home Page</vt:lpstr>
      <vt:lpstr>Register Your NFT</vt:lpstr>
      <vt:lpstr>Sell Your NFT</vt:lpstr>
      <vt:lpstr>Buy An NFT</vt:lpstr>
      <vt:lpstr>Your NFT Collection</vt:lpstr>
      <vt:lpstr>Demonstration!</vt:lpstr>
      <vt:lpstr>Conclusion</vt:lpstr>
      <vt:lpstr>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Galaxy NFT Marketplace</dc:title>
  <dc:creator>Patrick Thornquist</dc:creator>
  <cp:lastModifiedBy>Patrick Thornquist</cp:lastModifiedBy>
  <cp:revision>4</cp:revision>
  <dcterms:created xsi:type="dcterms:W3CDTF">2022-06-05T01:23:43Z</dcterms:created>
  <dcterms:modified xsi:type="dcterms:W3CDTF">2022-06-06T06:15:53Z</dcterms:modified>
</cp:coreProperties>
</file>

<file path=docProps/thumbnail.jpeg>
</file>